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44B4-8FA6-4D33-B5A3-4471F319370F}" type="datetimeFigureOut">
              <a:rPr lang="it-IT" smtClean="0"/>
              <a:t>03/12/2018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rincipi-fondamentali/2839" TargetMode="External"/><Relationship Id="rId2" Type="http://schemas.openxmlformats.org/officeDocument/2006/relationships/hyperlink" Target="http://www.governo.it/costituzione-italiana/parte-prima-diritti-e-doveri-dei-cittadini/titolo-iv-rapporti-politici/285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539552" y="5157192"/>
            <a:ext cx="6912768" cy="1512168"/>
          </a:xfrm>
          <a:prstGeom prst="rect">
            <a:avLst/>
          </a:prstGeom>
          <a:solidFill>
            <a:srgbClr val="F3FB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9552" y="3645024"/>
            <a:ext cx="6912768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Classificazioni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“liberali”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40291" y="16386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“negative” (libertà “da”)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“sociali”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40291" y="27809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“positive” (libertà “di”) 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899592" y="42930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di “terza generazione”</a:t>
            </a:r>
            <a:endParaRPr lang="it-IT" dirty="0"/>
          </a:p>
        </p:txBody>
      </p:sp>
      <p:sp>
        <p:nvSpPr>
          <p:cNvPr id="14" name="Parentesi graffa aperta 13"/>
          <p:cNvSpPr/>
          <p:nvPr/>
        </p:nvSpPr>
        <p:spPr>
          <a:xfrm>
            <a:off x="3923928" y="3861048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211960" y="37170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all’ambiente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211960" y="42210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alla pace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211960" y="4725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dell’umanità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2758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“Nuovi diritti”</a:t>
            </a:r>
            <a:endParaRPr lang="it-IT" dirty="0"/>
          </a:p>
        </p:txBody>
      </p:sp>
      <p:sp>
        <p:nvSpPr>
          <p:cNvPr id="19" name="Parentesi graffa aperta 18"/>
          <p:cNvSpPr/>
          <p:nvPr/>
        </p:nvSpPr>
        <p:spPr>
          <a:xfrm>
            <a:off x="2699792" y="5373216"/>
            <a:ext cx="189735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3059832" y="5229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iritto a nascere </a:t>
            </a:r>
            <a:r>
              <a:rPr lang="it-IT" dirty="0"/>
              <a:t>s</a:t>
            </a:r>
            <a:r>
              <a:rPr lang="it-IT" dirty="0" smtClean="0"/>
              <a:t>ani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059832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 una morte dignitosa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059832" y="58052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 procreare (figli sani)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059832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all’identità sessuale</a:t>
            </a:r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generazione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 generazione</a:t>
            </a:r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7668344" y="386104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III generazione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7668344" y="558924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IV generazione</a:t>
            </a:r>
            <a:endParaRPr lang="it-IT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39552" y="1052736"/>
            <a:ext cx="6912768" cy="29206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71600" y="201253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Diritti fondamentali</a:t>
            </a:r>
            <a:endParaRPr lang="it-IT" sz="2400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24930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Sicurezza e libertà della persona contro il potere privato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213728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Assolutismo «illuminato»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7650658" y="1771075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 generazione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131840" y="289645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bg1"/>
                </a:solidFill>
              </a:rPr>
              <a:t>Legge generale, codificazione e eguaglianza formale</a:t>
            </a:r>
            <a:endParaRPr lang="it-IT" sz="2400" i="1" dirty="0">
              <a:solidFill>
                <a:schemeClr val="bg1"/>
              </a:solidFill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1547664" y="4063880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539552" y="5013176"/>
            <a:ext cx="36004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Rechtsstaat e </a:t>
            </a:r>
            <a:r>
              <a:rPr lang="it-IT" dirty="0" err="1" smtClean="0">
                <a:solidFill>
                  <a:srgbClr val="FFFF00"/>
                </a:solidFill>
              </a:rPr>
              <a:t>Wohlfahrtsstaat</a:t>
            </a:r>
            <a:r>
              <a:rPr lang="it-IT" dirty="0" smtClean="0">
                <a:solidFill>
                  <a:srgbClr val="FFFF00"/>
                </a:solidFill>
              </a:rPr>
              <a:t> – Stato di diritto e «Stato di polizia»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160655"/>
            <a:ext cx="1688600" cy="25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06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39552" y="1092761"/>
            <a:ext cx="6912768" cy="3240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78415" y="23956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“liberali”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29523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02983" y="1124744"/>
            <a:ext cx="4061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Libertà “negative” (</a:t>
            </a:r>
            <a:r>
              <a:rPr lang="it-IT" sz="2400" dirty="0" smtClean="0">
                <a:solidFill>
                  <a:srgbClr val="FF0000"/>
                </a:solidFill>
              </a:rPr>
              <a:t>libertà “dallo Stato”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23828" y="248825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Diritti politici limitati: 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suffragio censitario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generazione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102983" y="3733460"/>
            <a:ext cx="364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bg1"/>
                </a:solidFill>
              </a:rPr>
              <a:t>Eguaglianza formale</a:t>
            </a:r>
            <a:endParaRPr lang="it-IT" sz="2400" i="1" dirty="0">
              <a:solidFill>
                <a:schemeClr val="bg1"/>
              </a:solidFill>
            </a:endParaRPr>
          </a:p>
        </p:txBody>
      </p:sp>
      <p:sp>
        <p:nvSpPr>
          <p:cNvPr id="35" name="Freccia in giù 34"/>
          <p:cNvSpPr/>
          <p:nvPr/>
        </p:nvSpPr>
        <p:spPr>
          <a:xfrm>
            <a:off x="1655676" y="4725144"/>
            <a:ext cx="1800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83568" y="5445224"/>
            <a:ext cx="460851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Rechtsstaat – Stato liberale di diritto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45" y="491551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247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bava becca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7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551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/>
        </p:nvSpPr>
        <p:spPr>
          <a:xfrm>
            <a:off x="539552" y="2419147"/>
            <a:ext cx="6912768" cy="2882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“liberali”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“negative” (</a:t>
            </a:r>
            <a:r>
              <a:rPr lang="it-IT" dirty="0" smtClean="0">
                <a:solidFill>
                  <a:srgbClr val="FF0000"/>
                </a:solidFill>
              </a:rPr>
              <a:t>libertà “dallo Stato”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Diritti politici limitati: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suffragio censitario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0626" y="361192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“sociali”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216024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31840" y="249289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Libertà “positive” (</a:t>
            </a:r>
            <a:r>
              <a:rPr lang="it-IT" sz="2400" dirty="0" smtClean="0">
                <a:solidFill>
                  <a:srgbClr val="FF0000"/>
                </a:solidFill>
              </a:rPr>
              <a:t>libertà “di avere dallo Stato</a:t>
            </a:r>
            <a:r>
              <a:rPr lang="it-IT" sz="2400" dirty="0" smtClean="0"/>
              <a:t>”) 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350319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uffragio universale</a:t>
            </a:r>
            <a:r>
              <a:rPr lang="it-IT" sz="2400" dirty="0" smtClean="0">
                <a:solidFill>
                  <a:srgbClr val="FF0000"/>
                </a:solidFill>
              </a:rPr>
              <a:t>: </a:t>
            </a:r>
            <a:r>
              <a:rPr lang="it-IT" sz="2400" i="1" dirty="0" smtClean="0">
                <a:solidFill>
                  <a:srgbClr val="FF0000"/>
                </a:solidFill>
                <a:hlinkClick r:id="rId2"/>
              </a:rPr>
              <a:t>art. 48 Cost</a:t>
            </a:r>
            <a:endParaRPr lang="it-IT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generazione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7668344" y="3215804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 generazione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</a:rPr>
              <a:t>Eguaglianza formale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131840" y="447820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bg1"/>
                </a:solidFill>
              </a:rPr>
              <a:t>Eguaglianza sostanziale: </a:t>
            </a:r>
            <a:r>
              <a:rPr lang="it-IT" sz="2400" i="1" dirty="0" smtClean="0">
                <a:solidFill>
                  <a:schemeClr val="bg1"/>
                </a:solidFill>
                <a:hlinkClick r:id="rId3"/>
              </a:rPr>
              <a:t>art. 3.2 Cost</a:t>
            </a:r>
            <a:endParaRPr lang="it-IT" sz="2400" i="1" dirty="0">
              <a:solidFill>
                <a:schemeClr val="bg1"/>
              </a:solidFill>
            </a:endParaRPr>
          </a:p>
        </p:txBody>
      </p:sp>
      <p:sp>
        <p:nvSpPr>
          <p:cNvPr id="35" name="Freccia in giù 34"/>
          <p:cNvSpPr/>
          <p:nvPr/>
        </p:nvSpPr>
        <p:spPr>
          <a:xfrm>
            <a:off x="1551636" y="5373216"/>
            <a:ext cx="1800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47564" y="6021288"/>
            <a:ext cx="460851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FF00"/>
                </a:solidFill>
              </a:rPr>
              <a:t>s</a:t>
            </a:r>
            <a:r>
              <a:rPr lang="it-IT" dirty="0" err="1" smtClean="0">
                <a:solidFill>
                  <a:srgbClr val="FFFF00"/>
                </a:solidFill>
              </a:rPr>
              <a:t>ozialer</a:t>
            </a:r>
            <a:r>
              <a:rPr lang="it-IT" dirty="0" smtClean="0">
                <a:solidFill>
                  <a:srgbClr val="FFFF00"/>
                </a:solidFill>
              </a:rPr>
              <a:t> Rechtsstaat – Stato sociale di diritto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6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539552" y="3645024"/>
            <a:ext cx="6912768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“liberali”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“negative” (</a:t>
            </a:r>
            <a:r>
              <a:rPr lang="it-IT" dirty="0" smtClean="0">
                <a:solidFill>
                  <a:srgbClr val="FF0000"/>
                </a:solidFill>
              </a:rPr>
              <a:t>libertà “dallo Stato”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Diritti politici limitati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“sociali”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“positive” (</a:t>
            </a:r>
            <a:r>
              <a:rPr lang="it-IT" dirty="0" smtClean="0">
                <a:solidFill>
                  <a:srgbClr val="FF0000"/>
                </a:solidFill>
              </a:rPr>
              <a:t>libertà “di avere dallo Stato</a:t>
            </a:r>
            <a:r>
              <a:rPr lang="it-IT" dirty="0" smtClean="0"/>
              <a:t>”)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03848" y="32756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Suffragio universale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27584" y="40143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di </a:t>
            </a:r>
          </a:p>
          <a:p>
            <a:r>
              <a:rPr lang="it-IT" dirty="0" smtClean="0"/>
              <a:t>“terza generazione”</a:t>
            </a:r>
            <a:endParaRPr lang="it-IT" dirty="0"/>
          </a:p>
        </p:txBody>
      </p:sp>
      <p:sp>
        <p:nvSpPr>
          <p:cNvPr id="14" name="Parentesi graffa aperta 13"/>
          <p:cNvSpPr/>
          <p:nvPr/>
        </p:nvSpPr>
        <p:spPr>
          <a:xfrm>
            <a:off x="2843808" y="3789040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064646" y="37797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all’ambiente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59832" y="41741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alla pace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049176" y="45904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dell’umanità</a:t>
            </a:r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generazione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 generazione</a:t>
            </a:r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7632340" y="4131393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III generazione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</a:rPr>
              <a:t>Eguaglianza formale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860032" y="296733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</a:rPr>
              <a:t>Eguaglianza sostanziale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982198" y="5020507"/>
            <a:ext cx="230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Diritti «oltre lo Stato»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5" name="Freccia in giù 34"/>
          <p:cNvSpPr/>
          <p:nvPr/>
        </p:nvSpPr>
        <p:spPr>
          <a:xfrm>
            <a:off x="1612010" y="5661248"/>
            <a:ext cx="151677" cy="42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797305" y="6112105"/>
            <a:ext cx="1944216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«Globalizzazione»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38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539552" y="5157192"/>
            <a:ext cx="6912768" cy="1512168"/>
          </a:xfrm>
          <a:prstGeom prst="rect">
            <a:avLst/>
          </a:prstGeom>
          <a:solidFill>
            <a:srgbClr val="F3FB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9552" y="3645024"/>
            <a:ext cx="6912768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“liberali”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“negative” (</a:t>
            </a:r>
            <a:r>
              <a:rPr lang="it-IT" dirty="0" smtClean="0">
                <a:solidFill>
                  <a:srgbClr val="FF0000"/>
                </a:solidFill>
              </a:rPr>
              <a:t>libertà “dallo Stato”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Diritti politici limitati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“sociali”</a:t>
            </a:r>
            <a:endParaRPr lang="it-IT" dirty="0"/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Libertà “positive” (</a:t>
            </a:r>
            <a:r>
              <a:rPr lang="it-IT" dirty="0" smtClean="0">
                <a:solidFill>
                  <a:srgbClr val="FF0000"/>
                </a:solidFill>
              </a:rPr>
              <a:t>libertà “di avere dallo Stato</a:t>
            </a:r>
            <a:r>
              <a:rPr lang="it-IT" dirty="0" smtClean="0"/>
              <a:t>”)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03848" y="32756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Suffragio universale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27584" y="40143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di </a:t>
            </a:r>
          </a:p>
          <a:p>
            <a:r>
              <a:rPr lang="it-IT" dirty="0" smtClean="0"/>
              <a:t>“terza generazione”</a:t>
            </a:r>
            <a:endParaRPr lang="it-IT" dirty="0"/>
          </a:p>
        </p:txBody>
      </p:sp>
      <p:sp>
        <p:nvSpPr>
          <p:cNvPr id="14" name="Parentesi graffa aperta 13"/>
          <p:cNvSpPr/>
          <p:nvPr/>
        </p:nvSpPr>
        <p:spPr>
          <a:xfrm>
            <a:off x="2843808" y="3789040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064646" y="37797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all’ambiente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059832" y="41741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alla pace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049176" y="45904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dell’umanità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2758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“Nuovi diritti”</a:t>
            </a:r>
            <a:endParaRPr lang="it-IT" dirty="0"/>
          </a:p>
        </p:txBody>
      </p:sp>
      <p:sp>
        <p:nvSpPr>
          <p:cNvPr id="19" name="Parentesi graffa aperta 18"/>
          <p:cNvSpPr/>
          <p:nvPr/>
        </p:nvSpPr>
        <p:spPr>
          <a:xfrm>
            <a:off x="2699792" y="5373216"/>
            <a:ext cx="189735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946770" y="524754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iritto a nascere </a:t>
            </a:r>
            <a:r>
              <a:rPr lang="it-IT" dirty="0"/>
              <a:t>s</a:t>
            </a:r>
            <a:r>
              <a:rPr lang="it-IT" dirty="0" smtClean="0"/>
              <a:t>ani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928961" y="552553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 una morte dignitosa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920644" y="58491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 procreare (figli sani)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928961" y="617285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all’identità sessuale</a:t>
            </a:r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generazione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 generazione</a:t>
            </a:r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7668344" y="386104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III generazione</a:t>
            </a:r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7668344" y="558924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IV generazione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</a:rPr>
              <a:t>Eguaglianza formale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4860032" y="296733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chemeClr val="bg1"/>
                </a:solidFill>
              </a:rPr>
              <a:t>Eguaglianza sostanziale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80112" y="40677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Diritti «oltre lo Stato»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82386" y="5373216"/>
            <a:ext cx="1669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Vecchie libertà + nuove tecnologie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08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17591" y="1031793"/>
            <a:ext cx="6912768" cy="33843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</a:t>
            </a:r>
            <a:r>
              <a:rPr lang="it-IT" sz="280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oggi?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11208" y="230287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fondamentali</a:t>
            </a:r>
            <a:endParaRPr lang="it-IT" dirty="0"/>
          </a:p>
        </p:txBody>
      </p:sp>
      <p:sp>
        <p:nvSpPr>
          <p:cNvPr id="6" name="Parentesi graffa aperta 5"/>
          <p:cNvSpPr/>
          <p:nvPr/>
        </p:nvSpPr>
        <p:spPr>
          <a:xfrm>
            <a:off x="2339752" y="1249304"/>
            <a:ext cx="216024" cy="26837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699792" y="1249305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Sicurezza e libertà della persona contro il potere privato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2355929"/>
            <a:ext cx="4023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liberalizzazione dei mercati  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0" name="Ovale 29"/>
          <p:cNvSpPr/>
          <p:nvPr/>
        </p:nvSpPr>
        <p:spPr>
          <a:xfrm>
            <a:off x="7650658" y="1771075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 generazione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683416" y="3093221"/>
            <a:ext cx="4527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bg1"/>
                </a:solidFill>
              </a:rPr>
              <a:t>Deregolamentazione, autoregolamentazione dei mercati, soft law</a:t>
            </a:r>
            <a:endParaRPr lang="it-IT" sz="2400" i="1" dirty="0">
              <a:solidFill>
                <a:schemeClr val="bg1"/>
              </a:solidFill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1475656" y="4581128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517591" y="5589240"/>
            <a:ext cx="460851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Recessione dello Stato nazionale e della regolazione pubblica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227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430</Words>
  <Application>Microsoft Office PowerPoint</Application>
  <PresentationFormat>Presentazione su schermo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 bin</cp:lastModifiedBy>
  <cp:revision>16</cp:revision>
  <dcterms:created xsi:type="dcterms:W3CDTF">2012-12-03T10:00:56Z</dcterms:created>
  <dcterms:modified xsi:type="dcterms:W3CDTF">2018-12-03T10:02:30Z</dcterms:modified>
</cp:coreProperties>
</file>