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B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44B4-8FA6-4D33-B5A3-4471F319370F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4EA9-082B-49E9-A4B1-BFC750041AB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44B4-8FA6-4D33-B5A3-4471F319370F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4EA9-082B-49E9-A4B1-BFC750041AB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44B4-8FA6-4D33-B5A3-4471F319370F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4EA9-082B-49E9-A4B1-BFC750041AB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44B4-8FA6-4D33-B5A3-4471F319370F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4EA9-082B-49E9-A4B1-BFC750041AB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44B4-8FA6-4D33-B5A3-4471F319370F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4EA9-082B-49E9-A4B1-BFC750041AB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44B4-8FA6-4D33-B5A3-4471F319370F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4EA9-082B-49E9-A4B1-BFC750041AB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44B4-8FA6-4D33-B5A3-4471F319370F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4EA9-082B-49E9-A4B1-BFC750041AB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44B4-8FA6-4D33-B5A3-4471F319370F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4EA9-082B-49E9-A4B1-BFC750041AB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44B4-8FA6-4D33-B5A3-4471F319370F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4EA9-082B-49E9-A4B1-BFC750041AB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44B4-8FA6-4D33-B5A3-4471F319370F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4EA9-082B-49E9-A4B1-BFC750041AB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44B4-8FA6-4D33-B5A3-4471F319370F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4EA9-082B-49E9-A4B1-BFC750041AB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044B4-8FA6-4D33-B5A3-4471F319370F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74EA9-082B-49E9-A4B1-BFC750041AB2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verno.it/costituzione-italiana/principi-fondamentali/2839" TargetMode="External"/><Relationship Id="rId2" Type="http://schemas.openxmlformats.org/officeDocument/2006/relationships/hyperlink" Target="http://www.governo.it/costituzione-italiana/parte-prima-diritti-e-doveri-dei-cittadini/titolo-iv-rapporti-politici/2851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ttangolo 28"/>
          <p:cNvSpPr/>
          <p:nvPr/>
        </p:nvSpPr>
        <p:spPr>
          <a:xfrm>
            <a:off x="539552" y="5157192"/>
            <a:ext cx="6912768" cy="1512168"/>
          </a:xfrm>
          <a:prstGeom prst="rect">
            <a:avLst/>
          </a:prstGeom>
          <a:solidFill>
            <a:srgbClr val="F3FB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Rettangolo 27"/>
          <p:cNvSpPr/>
          <p:nvPr/>
        </p:nvSpPr>
        <p:spPr>
          <a:xfrm>
            <a:off x="539552" y="3645024"/>
            <a:ext cx="6912768" cy="15121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Rettangolo 26"/>
          <p:cNvSpPr/>
          <p:nvPr/>
        </p:nvSpPr>
        <p:spPr>
          <a:xfrm>
            <a:off x="539552" y="2348880"/>
            <a:ext cx="6912768" cy="129614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25"/>
          <p:cNvSpPr/>
          <p:nvPr/>
        </p:nvSpPr>
        <p:spPr>
          <a:xfrm>
            <a:off x="539552" y="1052736"/>
            <a:ext cx="6912768" cy="12961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683568" y="332656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Classificazioni dei “diritti”</a:t>
            </a:r>
            <a:endParaRPr lang="it-IT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99592" y="170080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Diritti “liberali”</a:t>
            </a:r>
            <a:endParaRPr lang="it-IT" dirty="0"/>
          </a:p>
        </p:txBody>
      </p:sp>
      <p:sp>
        <p:nvSpPr>
          <p:cNvPr id="6" name="Parentesi graffa aperta 5"/>
          <p:cNvSpPr/>
          <p:nvPr/>
        </p:nvSpPr>
        <p:spPr>
          <a:xfrm>
            <a:off x="2771800" y="1268760"/>
            <a:ext cx="216024" cy="108012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140291" y="163867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Libertà “negative” (libertà “da”)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899592" y="285293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Diritti “sociali”</a:t>
            </a:r>
            <a:endParaRPr lang="it-IT" dirty="0"/>
          </a:p>
        </p:txBody>
      </p:sp>
      <p:sp>
        <p:nvSpPr>
          <p:cNvPr id="10" name="Parentesi graffa aperta 9"/>
          <p:cNvSpPr/>
          <p:nvPr/>
        </p:nvSpPr>
        <p:spPr>
          <a:xfrm>
            <a:off x="2771800" y="2492896"/>
            <a:ext cx="189735" cy="108012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3140291" y="278092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Libertà “positive” (libertà “di”) 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899592" y="429309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Diritti di “terza generazione”</a:t>
            </a:r>
            <a:endParaRPr lang="it-IT" dirty="0"/>
          </a:p>
        </p:txBody>
      </p:sp>
      <p:sp>
        <p:nvSpPr>
          <p:cNvPr id="14" name="Parentesi graffa aperta 13"/>
          <p:cNvSpPr/>
          <p:nvPr/>
        </p:nvSpPr>
        <p:spPr>
          <a:xfrm>
            <a:off x="3923928" y="3861048"/>
            <a:ext cx="117727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>
            <a:off x="4211960" y="371703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diritto all’ambiente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4211960" y="422108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diritto alla pace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4211960" y="472514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diritti dell’umanità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827584" y="58052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“Nuovi diritti”</a:t>
            </a:r>
            <a:endParaRPr lang="it-IT" dirty="0"/>
          </a:p>
        </p:txBody>
      </p:sp>
      <p:sp>
        <p:nvSpPr>
          <p:cNvPr id="19" name="Parentesi graffa aperta 18"/>
          <p:cNvSpPr/>
          <p:nvPr/>
        </p:nvSpPr>
        <p:spPr>
          <a:xfrm>
            <a:off x="2699792" y="5373216"/>
            <a:ext cx="189735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3059832" y="522920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</a:t>
            </a:r>
            <a:r>
              <a:rPr lang="it-IT" dirty="0" smtClean="0"/>
              <a:t>iritto a nascere </a:t>
            </a:r>
            <a:r>
              <a:rPr lang="it-IT" dirty="0"/>
              <a:t>s</a:t>
            </a:r>
            <a:r>
              <a:rPr lang="it-IT" dirty="0" smtClean="0"/>
              <a:t>ani</a:t>
            </a:r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3059832" y="5517232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diritto a una morte dignitosa</a:t>
            </a:r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3059832" y="580526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diritto a procreare (figli sani)</a:t>
            </a:r>
            <a:endParaRPr lang="it-IT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3059832" y="609329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diritto all’identità sessuale</a:t>
            </a:r>
            <a:endParaRPr lang="it-IT" dirty="0"/>
          </a:p>
        </p:txBody>
      </p:sp>
      <p:sp>
        <p:nvSpPr>
          <p:cNvPr id="30" name="Ovale 29"/>
          <p:cNvSpPr/>
          <p:nvPr/>
        </p:nvSpPr>
        <p:spPr>
          <a:xfrm>
            <a:off x="7596336" y="1196752"/>
            <a:ext cx="122413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 generazione</a:t>
            </a:r>
            <a:endParaRPr lang="it-IT" dirty="0"/>
          </a:p>
        </p:txBody>
      </p:sp>
      <p:sp>
        <p:nvSpPr>
          <p:cNvPr id="31" name="Ovale 30"/>
          <p:cNvSpPr/>
          <p:nvPr/>
        </p:nvSpPr>
        <p:spPr>
          <a:xfrm>
            <a:off x="7668344" y="2492896"/>
            <a:ext cx="122413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II generazione</a:t>
            </a:r>
            <a:endParaRPr lang="it-IT" dirty="0"/>
          </a:p>
        </p:txBody>
      </p:sp>
      <p:sp>
        <p:nvSpPr>
          <p:cNvPr id="32" name="Ovale 31"/>
          <p:cNvSpPr/>
          <p:nvPr/>
        </p:nvSpPr>
        <p:spPr>
          <a:xfrm>
            <a:off x="7668344" y="3861048"/>
            <a:ext cx="122413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III generazione</a:t>
            </a:r>
            <a:endParaRPr lang="it-IT" dirty="0"/>
          </a:p>
        </p:txBody>
      </p:sp>
      <p:sp>
        <p:nvSpPr>
          <p:cNvPr id="33" name="Ovale 32"/>
          <p:cNvSpPr/>
          <p:nvPr/>
        </p:nvSpPr>
        <p:spPr>
          <a:xfrm>
            <a:off x="7668344" y="5589240"/>
            <a:ext cx="122413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IV generazione</a:t>
            </a:r>
            <a:endParaRPr lang="it-IT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ttangolo 25"/>
          <p:cNvSpPr/>
          <p:nvPr/>
        </p:nvSpPr>
        <p:spPr>
          <a:xfrm>
            <a:off x="539552" y="1052736"/>
            <a:ext cx="6912768" cy="292068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683568" y="332656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Storia dei “diritti”</a:t>
            </a:r>
            <a:endParaRPr lang="it-IT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71600" y="2012531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Diritti fondamentali</a:t>
            </a:r>
            <a:endParaRPr lang="it-IT" sz="2400" dirty="0"/>
          </a:p>
        </p:txBody>
      </p:sp>
      <p:sp>
        <p:nvSpPr>
          <p:cNvPr id="6" name="Parentesi graffa aperta 5"/>
          <p:cNvSpPr/>
          <p:nvPr/>
        </p:nvSpPr>
        <p:spPr>
          <a:xfrm>
            <a:off x="2771800" y="1268760"/>
            <a:ext cx="216024" cy="23042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131840" y="1249305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Sicurezza e libertà della persona contro il potere privato</a:t>
            </a:r>
            <a:endParaRPr lang="it-IT" sz="24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131840" y="2137282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Assolutismo «illuminato» 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30" name="Ovale 29"/>
          <p:cNvSpPr/>
          <p:nvPr/>
        </p:nvSpPr>
        <p:spPr>
          <a:xfrm>
            <a:off x="7650658" y="1771075"/>
            <a:ext cx="122413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0 generazione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3131840" y="2896458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i="1" dirty="0" smtClean="0">
                <a:solidFill>
                  <a:schemeClr val="bg1"/>
                </a:solidFill>
              </a:rPr>
              <a:t>Legge generale, codificazione e eguaglianza formale</a:t>
            </a:r>
            <a:endParaRPr lang="it-IT" sz="2400" i="1" dirty="0">
              <a:solidFill>
                <a:schemeClr val="bg1"/>
              </a:solidFill>
            </a:endParaRPr>
          </a:p>
        </p:txBody>
      </p:sp>
      <p:sp>
        <p:nvSpPr>
          <p:cNvPr id="25" name="Freccia in giù 24"/>
          <p:cNvSpPr/>
          <p:nvPr/>
        </p:nvSpPr>
        <p:spPr>
          <a:xfrm>
            <a:off x="1547664" y="4063880"/>
            <a:ext cx="14401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CasellaDiTesto 34"/>
          <p:cNvSpPr txBox="1"/>
          <p:nvPr/>
        </p:nvSpPr>
        <p:spPr>
          <a:xfrm>
            <a:off x="539552" y="5013176"/>
            <a:ext cx="3600400" cy="64633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FF00"/>
                </a:solidFill>
              </a:rPr>
              <a:t>Rechtsstaat e </a:t>
            </a:r>
            <a:r>
              <a:rPr lang="it-IT" dirty="0" err="1" smtClean="0">
                <a:solidFill>
                  <a:srgbClr val="FFFF00"/>
                </a:solidFill>
              </a:rPr>
              <a:t>Wohlfahrtsstaat</a:t>
            </a:r>
            <a:r>
              <a:rPr lang="it-IT" dirty="0" smtClean="0">
                <a:solidFill>
                  <a:srgbClr val="FFFF00"/>
                </a:solidFill>
              </a:rPr>
              <a:t> – Stato di diritto e «Stato di polizia»</a:t>
            </a:r>
            <a:endParaRPr lang="it-IT" dirty="0">
              <a:solidFill>
                <a:srgbClr val="FFFF00"/>
              </a:solidFill>
            </a:endParaRP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080" y="4160655"/>
            <a:ext cx="1688600" cy="259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5068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ttangolo 25"/>
          <p:cNvSpPr/>
          <p:nvPr/>
        </p:nvSpPr>
        <p:spPr>
          <a:xfrm>
            <a:off x="539552" y="1092761"/>
            <a:ext cx="6912768" cy="32403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683568" y="332656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Storia dei “diritti”</a:t>
            </a:r>
            <a:endParaRPr lang="it-IT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78415" y="239564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Diritti “liberali”</a:t>
            </a:r>
            <a:endParaRPr lang="it-IT" dirty="0"/>
          </a:p>
        </p:txBody>
      </p:sp>
      <p:sp>
        <p:nvSpPr>
          <p:cNvPr id="6" name="Parentesi graffa aperta 5"/>
          <p:cNvSpPr/>
          <p:nvPr/>
        </p:nvSpPr>
        <p:spPr>
          <a:xfrm>
            <a:off x="2771800" y="1268760"/>
            <a:ext cx="216024" cy="295232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102983" y="1124744"/>
            <a:ext cx="40613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Libertà “negative” (</a:t>
            </a:r>
            <a:r>
              <a:rPr lang="it-IT" sz="2400" dirty="0" smtClean="0">
                <a:solidFill>
                  <a:srgbClr val="FF0000"/>
                </a:solidFill>
              </a:rPr>
              <a:t>libertà “dallo Stato”</a:t>
            </a:r>
            <a:r>
              <a:rPr lang="it-IT" sz="2400" dirty="0" smtClean="0"/>
              <a:t>)</a:t>
            </a:r>
            <a:endParaRPr lang="it-IT" sz="24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023828" y="2488250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Diritti politici limitati: </a:t>
            </a: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suffragio censitario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Ovale 29"/>
          <p:cNvSpPr/>
          <p:nvPr/>
        </p:nvSpPr>
        <p:spPr>
          <a:xfrm>
            <a:off x="7596336" y="1196752"/>
            <a:ext cx="122413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 generazione</a:t>
            </a:r>
            <a:endParaRPr lang="it-IT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3102983" y="3733460"/>
            <a:ext cx="3648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i="1" dirty="0" smtClean="0">
                <a:solidFill>
                  <a:schemeClr val="bg1"/>
                </a:solidFill>
              </a:rPr>
              <a:t>Eguaglianza formale</a:t>
            </a:r>
            <a:endParaRPr lang="it-IT" sz="2400" i="1" dirty="0">
              <a:solidFill>
                <a:schemeClr val="bg1"/>
              </a:solidFill>
            </a:endParaRPr>
          </a:p>
        </p:txBody>
      </p:sp>
      <p:sp>
        <p:nvSpPr>
          <p:cNvPr id="35" name="Freccia in giù 34"/>
          <p:cNvSpPr/>
          <p:nvPr/>
        </p:nvSpPr>
        <p:spPr>
          <a:xfrm>
            <a:off x="1655676" y="4725144"/>
            <a:ext cx="18002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4"/>
          <p:cNvSpPr txBox="1"/>
          <p:nvPr/>
        </p:nvSpPr>
        <p:spPr>
          <a:xfrm>
            <a:off x="683568" y="5445224"/>
            <a:ext cx="4608512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FF00"/>
                </a:solidFill>
              </a:rPr>
              <a:t>Rechtsstaat – Stato liberale di diritto</a:t>
            </a:r>
            <a:endParaRPr lang="it-IT" dirty="0">
              <a:solidFill>
                <a:srgbClr val="FFFF00"/>
              </a:solidFill>
            </a:endParaRPr>
          </a:p>
        </p:txBody>
      </p:sp>
      <p:pic>
        <p:nvPicPr>
          <p:cNvPr id="2050" name="Picture 2" descr="Immagine correla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545" y="4915515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32473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isultati immagini per bava beccar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677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05515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tangolo 26"/>
          <p:cNvSpPr/>
          <p:nvPr/>
        </p:nvSpPr>
        <p:spPr>
          <a:xfrm>
            <a:off x="539552" y="2419147"/>
            <a:ext cx="6912768" cy="288206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25"/>
          <p:cNvSpPr/>
          <p:nvPr/>
        </p:nvSpPr>
        <p:spPr>
          <a:xfrm>
            <a:off x="539552" y="1052736"/>
            <a:ext cx="6912768" cy="12961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683568" y="332656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Storia dei “diritti”</a:t>
            </a:r>
            <a:endParaRPr lang="it-IT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99592" y="170080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Diritti “liberali”</a:t>
            </a:r>
            <a:endParaRPr lang="it-IT" dirty="0"/>
          </a:p>
        </p:txBody>
      </p:sp>
      <p:sp>
        <p:nvSpPr>
          <p:cNvPr id="6" name="Parentesi graffa aperta 5"/>
          <p:cNvSpPr/>
          <p:nvPr/>
        </p:nvSpPr>
        <p:spPr>
          <a:xfrm>
            <a:off x="2771800" y="1268760"/>
            <a:ext cx="216024" cy="108012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131840" y="1124744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Libertà “negative” (</a:t>
            </a:r>
            <a:r>
              <a:rPr lang="it-IT" dirty="0" smtClean="0">
                <a:solidFill>
                  <a:srgbClr val="FF0000"/>
                </a:solidFill>
              </a:rPr>
              <a:t>libertà “dallo Stato”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131840" y="1988840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Diritti politici limitati: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suffragio censitario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90626" y="3611925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Diritti “sociali”</a:t>
            </a:r>
            <a:endParaRPr lang="it-IT" dirty="0"/>
          </a:p>
        </p:txBody>
      </p:sp>
      <p:sp>
        <p:nvSpPr>
          <p:cNvPr id="10" name="Parentesi graffa aperta 9"/>
          <p:cNvSpPr/>
          <p:nvPr/>
        </p:nvSpPr>
        <p:spPr>
          <a:xfrm>
            <a:off x="2771800" y="2492896"/>
            <a:ext cx="216024" cy="273630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3131840" y="2492896"/>
            <a:ext cx="4104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Libertà “positive” (</a:t>
            </a:r>
            <a:r>
              <a:rPr lang="it-IT" sz="2400" dirty="0" smtClean="0">
                <a:solidFill>
                  <a:srgbClr val="FF0000"/>
                </a:solidFill>
              </a:rPr>
              <a:t>libertà “di avere dallo Stato</a:t>
            </a:r>
            <a:r>
              <a:rPr lang="it-IT" sz="2400" dirty="0" smtClean="0"/>
              <a:t>”) </a:t>
            </a:r>
            <a:endParaRPr lang="it-IT" sz="24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131840" y="3503195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uffragio universale</a:t>
            </a:r>
            <a:r>
              <a:rPr lang="it-IT" sz="2400" dirty="0" smtClean="0">
                <a:solidFill>
                  <a:srgbClr val="FF0000"/>
                </a:solidFill>
              </a:rPr>
              <a:t>: </a:t>
            </a:r>
            <a:r>
              <a:rPr lang="it-IT" sz="2400" i="1" dirty="0" smtClean="0">
                <a:solidFill>
                  <a:srgbClr val="FF0000"/>
                </a:solidFill>
                <a:hlinkClick r:id="rId2"/>
              </a:rPr>
              <a:t>art. 48 Cost</a:t>
            </a:r>
            <a:endParaRPr lang="it-IT" sz="24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Ovale 29"/>
          <p:cNvSpPr/>
          <p:nvPr/>
        </p:nvSpPr>
        <p:spPr>
          <a:xfrm>
            <a:off x="7596336" y="1196752"/>
            <a:ext cx="122413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 generazione</a:t>
            </a:r>
            <a:endParaRPr lang="it-IT" dirty="0"/>
          </a:p>
        </p:txBody>
      </p:sp>
      <p:sp>
        <p:nvSpPr>
          <p:cNvPr id="31" name="Ovale 30"/>
          <p:cNvSpPr/>
          <p:nvPr/>
        </p:nvSpPr>
        <p:spPr>
          <a:xfrm>
            <a:off x="7668344" y="3215804"/>
            <a:ext cx="122413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II generazione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5112189" y="1609891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olidFill>
                  <a:schemeClr val="bg1"/>
                </a:solidFill>
              </a:rPr>
              <a:t>Eguaglianza formale</a:t>
            </a:r>
            <a:endParaRPr lang="it-IT" i="1" dirty="0">
              <a:solidFill>
                <a:schemeClr val="bg1"/>
              </a:solidFill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3131840" y="4478208"/>
            <a:ext cx="3384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i="1" dirty="0" smtClean="0">
                <a:solidFill>
                  <a:schemeClr val="bg1"/>
                </a:solidFill>
              </a:rPr>
              <a:t>Eguaglianza sostanziale: </a:t>
            </a:r>
            <a:r>
              <a:rPr lang="it-IT" sz="2400" i="1" dirty="0" smtClean="0">
                <a:solidFill>
                  <a:schemeClr val="bg1"/>
                </a:solidFill>
                <a:hlinkClick r:id="rId3"/>
              </a:rPr>
              <a:t>art. 3.2 Cost</a:t>
            </a:r>
            <a:endParaRPr lang="it-IT" sz="2400" i="1" dirty="0">
              <a:solidFill>
                <a:schemeClr val="bg1"/>
              </a:solidFill>
            </a:endParaRPr>
          </a:p>
        </p:txBody>
      </p:sp>
      <p:sp>
        <p:nvSpPr>
          <p:cNvPr id="35" name="Freccia in giù 34"/>
          <p:cNvSpPr/>
          <p:nvPr/>
        </p:nvSpPr>
        <p:spPr>
          <a:xfrm>
            <a:off x="1551636" y="5373216"/>
            <a:ext cx="18002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4"/>
          <p:cNvSpPr txBox="1"/>
          <p:nvPr/>
        </p:nvSpPr>
        <p:spPr>
          <a:xfrm>
            <a:off x="647564" y="6021288"/>
            <a:ext cx="4608512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FFFF00"/>
                </a:solidFill>
              </a:rPr>
              <a:t>s</a:t>
            </a:r>
            <a:r>
              <a:rPr lang="it-IT" dirty="0" err="1" smtClean="0">
                <a:solidFill>
                  <a:srgbClr val="FFFF00"/>
                </a:solidFill>
              </a:rPr>
              <a:t>ozialer</a:t>
            </a:r>
            <a:r>
              <a:rPr lang="it-IT" dirty="0" smtClean="0">
                <a:solidFill>
                  <a:srgbClr val="FFFF00"/>
                </a:solidFill>
              </a:rPr>
              <a:t> Rechtsstaat – Stato sociale di diritto</a:t>
            </a:r>
            <a:endParaRPr lang="it-IT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9860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/>
        </p:nvSpPr>
        <p:spPr>
          <a:xfrm>
            <a:off x="539552" y="3645024"/>
            <a:ext cx="6912768" cy="20162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Rettangolo 26"/>
          <p:cNvSpPr/>
          <p:nvPr/>
        </p:nvSpPr>
        <p:spPr>
          <a:xfrm>
            <a:off x="539552" y="2348880"/>
            <a:ext cx="6912768" cy="129614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25"/>
          <p:cNvSpPr/>
          <p:nvPr/>
        </p:nvSpPr>
        <p:spPr>
          <a:xfrm>
            <a:off x="539552" y="1052736"/>
            <a:ext cx="6912768" cy="12961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683568" y="332656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Storia dei “diritti”</a:t>
            </a:r>
            <a:endParaRPr lang="it-IT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99592" y="170080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Diritti “liberali”</a:t>
            </a:r>
            <a:endParaRPr lang="it-IT" dirty="0"/>
          </a:p>
        </p:txBody>
      </p:sp>
      <p:sp>
        <p:nvSpPr>
          <p:cNvPr id="6" name="Parentesi graffa aperta 5"/>
          <p:cNvSpPr/>
          <p:nvPr/>
        </p:nvSpPr>
        <p:spPr>
          <a:xfrm>
            <a:off x="2771800" y="1268760"/>
            <a:ext cx="216024" cy="108012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131840" y="1124744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Libertà “negative” (</a:t>
            </a:r>
            <a:r>
              <a:rPr lang="it-IT" dirty="0" smtClean="0">
                <a:solidFill>
                  <a:srgbClr val="FF0000"/>
                </a:solidFill>
              </a:rPr>
              <a:t>libertà “dallo Stato”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131840" y="198884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Diritti politici limitati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99592" y="285293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Diritti “sociali”</a:t>
            </a:r>
            <a:endParaRPr lang="it-IT" dirty="0"/>
          </a:p>
        </p:txBody>
      </p:sp>
      <p:sp>
        <p:nvSpPr>
          <p:cNvPr id="10" name="Parentesi graffa aperta 9"/>
          <p:cNvSpPr/>
          <p:nvPr/>
        </p:nvSpPr>
        <p:spPr>
          <a:xfrm>
            <a:off x="2771800" y="2492896"/>
            <a:ext cx="189735" cy="108012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3203848" y="2492896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Libertà “positive” (</a:t>
            </a:r>
            <a:r>
              <a:rPr lang="it-IT" dirty="0" smtClean="0">
                <a:solidFill>
                  <a:srgbClr val="FF0000"/>
                </a:solidFill>
              </a:rPr>
              <a:t>libertà “di avere dallo Stato</a:t>
            </a:r>
            <a:r>
              <a:rPr lang="it-IT" dirty="0" smtClean="0"/>
              <a:t>”) 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203848" y="327569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Suffragio universale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827584" y="4014356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Diritti di </a:t>
            </a:r>
          </a:p>
          <a:p>
            <a:r>
              <a:rPr lang="it-IT" dirty="0" smtClean="0"/>
              <a:t>“terza generazione”</a:t>
            </a:r>
            <a:endParaRPr lang="it-IT" dirty="0"/>
          </a:p>
        </p:txBody>
      </p:sp>
      <p:sp>
        <p:nvSpPr>
          <p:cNvPr id="14" name="Parentesi graffa aperta 13"/>
          <p:cNvSpPr/>
          <p:nvPr/>
        </p:nvSpPr>
        <p:spPr>
          <a:xfrm>
            <a:off x="2843808" y="3789040"/>
            <a:ext cx="117727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>
            <a:off x="3064646" y="377974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diritto all’ambiente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3059832" y="417412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diritto alla pace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3049176" y="459042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diritti dell’umanità</a:t>
            </a:r>
            <a:endParaRPr lang="it-IT" dirty="0"/>
          </a:p>
        </p:txBody>
      </p:sp>
      <p:sp>
        <p:nvSpPr>
          <p:cNvPr id="30" name="Ovale 29"/>
          <p:cNvSpPr/>
          <p:nvPr/>
        </p:nvSpPr>
        <p:spPr>
          <a:xfrm>
            <a:off x="7596336" y="1196752"/>
            <a:ext cx="122413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 generazione</a:t>
            </a:r>
            <a:endParaRPr lang="it-IT" dirty="0"/>
          </a:p>
        </p:txBody>
      </p:sp>
      <p:sp>
        <p:nvSpPr>
          <p:cNvPr id="31" name="Ovale 30"/>
          <p:cNvSpPr/>
          <p:nvPr/>
        </p:nvSpPr>
        <p:spPr>
          <a:xfrm>
            <a:off x="7668344" y="2492896"/>
            <a:ext cx="122413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II generazione</a:t>
            </a:r>
            <a:endParaRPr lang="it-IT" dirty="0"/>
          </a:p>
        </p:txBody>
      </p:sp>
      <p:sp>
        <p:nvSpPr>
          <p:cNvPr id="32" name="Ovale 31"/>
          <p:cNvSpPr/>
          <p:nvPr/>
        </p:nvSpPr>
        <p:spPr>
          <a:xfrm>
            <a:off x="7632340" y="4131393"/>
            <a:ext cx="122413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III generazione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5112189" y="1609891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olidFill>
                  <a:schemeClr val="bg1"/>
                </a:solidFill>
              </a:rPr>
              <a:t>Eguaglianza formale</a:t>
            </a:r>
            <a:endParaRPr lang="it-IT" i="1" dirty="0">
              <a:solidFill>
                <a:schemeClr val="bg1"/>
              </a:solidFill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4860032" y="2967335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olidFill>
                  <a:schemeClr val="bg1"/>
                </a:solidFill>
              </a:rPr>
              <a:t>Eguaglianza sostanziale</a:t>
            </a:r>
            <a:endParaRPr lang="it-IT" i="1" dirty="0">
              <a:solidFill>
                <a:schemeClr val="bg1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982198" y="5020507"/>
            <a:ext cx="2309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Diritti «oltre lo Stato»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5" name="Freccia in giù 34"/>
          <p:cNvSpPr/>
          <p:nvPr/>
        </p:nvSpPr>
        <p:spPr>
          <a:xfrm>
            <a:off x="1612010" y="5661248"/>
            <a:ext cx="151677" cy="4227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4"/>
          <p:cNvSpPr txBox="1"/>
          <p:nvPr/>
        </p:nvSpPr>
        <p:spPr>
          <a:xfrm>
            <a:off x="797305" y="6112105"/>
            <a:ext cx="1944216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FF00"/>
                </a:solidFill>
              </a:rPr>
              <a:t>«Globalizzazione»</a:t>
            </a:r>
            <a:endParaRPr lang="it-IT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5383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ttangolo 28"/>
          <p:cNvSpPr/>
          <p:nvPr/>
        </p:nvSpPr>
        <p:spPr>
          <a:xfrm>
            <a:off x="539552" y="5157192"/>
            <a:ext cx="6912768" cy="1512168"/>
          </a:xfrm>
          <a:prstGeom prst="rect">
            <a:avLst/>
          </a:prstGeom>
          <a:solidFill>
            <a:srgbClr val="F3FB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Rettangolo 27"/>
          <p:cNvSpPr/>
          <p:nvPr/>
        </p:nvSpPr>
        <p:spPr>
          <a:xfrm>
            <a:off x="539552" y="3645024"/>
            <a:ext cx="6912768" cy="15121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Rettangolo 26"/>
          <p:cNvSpPr/>
          <p:nvPr/>
        </p:nvSpPr>
        <p:spPr>
          <a:xfrm>
            <a:off x="539552" y="2348880"/>
            <a:ext cx="6912768" cy="129614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25"/>
          <p:cNvSpPr/>
          <p:nvPr/>
        </p:nvSpPr>
        <p:spPr>
          <a:xfrm>
            <a:off x="539552" y="1052736"/>
            <a:ext cx="6912768" cy="12961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83568" y="332656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Storia dei “diritti”</a:t>
            </a:r>
            <a:endParaRPr lang="it-IT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99592" y="170080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Diritti “liberali”</a:t>
            </a:r>
            <a:endParaRPr lang="it-IT" dirty="0"/>
          </a:p>
        </p:txBody>
      </p:sp>
      <p:sp>
        <p:nvSpPr>
          <p:cNvPr id="6" name="Parentesi graffa aperta 5"/>
          <p:cNvSpPr/>
          <p:nvPr/>
        </p:nvSpPr>
        <p:spPr>
          <a:xfrm>
            <a:off x="2771800" y="1268760"/>
            <a:ext cx="216024" cy="108012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131840" y="1124744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Libertà “negative” (</a:t>
            </a:r>
            <a:r>
              <a:rPr lang="it-IT" dirty="0" smtClean="0">
                <a:solidFill>
                  <a:srgbClr val="FF0000"/>
                </a:solidFill>
              </a:rPr>
              <a:t>libertà “dallo Stato”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131840" y="198884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Diritti politici limitati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99592" y="285293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Diritti “sociali”</a:t>
            </a:r>
            <a:endParaRPr lang="it-IT" dirty="0"/>
          </a:p>
        </p:txBody>
      </p:sp>
      <p:sp>
        <p:nvSpPr>
          <p:cNvPr id="10" name="Parentesi graffa aperta 9"/>
          <p:cNvSpPr/>
          <p:nvPr/>
        </p:nvSpPr>
        <p:spPr>
          <a:xfrm>
            <a:off x="2771800" y="2492896"/>
            <a:ext cx="189735" cy="108012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3203848" y="2492896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Libertà “positive” (</a:t>
            </a:r>
            <a:r>
              <a:rPr lang="it-IT" dirty="0" smtClean="0">
                <a:solidFill>
                  <a:srgbClr val="FF0000"/>
                </a:solidFill>
              </a:rPr>
              <a:t>libertà “di avere dallo Stato</a:t>
            </a:r>
            <a:r>
              <a:rPr lang="it-IT" dirty="0" smtClean="0"/>
              <a:t>”) 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203848" y="327569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Suffragio universale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827584" y="4014356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Diritti di </a:t>
            </a:r>
          </a:p>
          <a:p>
            <a:r>
              <a:rPr lang="it-IT" dirty="0" smtClean="0"/>
              <a:t>“terza generazione”</a:t>
            </a:r>
            <a:endParaRPr lang="it-IT" dirty="0"/>
          </a:p>
        </p:txBody>
      </p:sp>
      <p:sp>
        <p:nvSpPr>
          <p:cNvPr id="14" name="Parentesi graffa aperta 13"/>
          <p:cNvSpPr/>
          <p:nvPr/>
        </p:nvSpPr>
        <p:spPr>
          <a:xfrm>
            <a:off x="2843808" y="3789040"/>
            <a:ext cx="117727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>
            <a:off x="3064646" y="377974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diritto all’ambiente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3059832" y="417412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diritto alla pace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3049176" y="459042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diritti dell’umanità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827584" y="58052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“Nuovi diritti”</a:t>
            </a:r>
            <a:endParaRPr lang="it-IT" dirty="0"/>
          </a:p>
        </p:txBody>
      </p:sp>
      <p:sp>
        <p:nvSpPr>
          <p:cNvPr id="19" name="Parentesi graffa aperta 18"/>
          <p:cNvSpPr/>
          <p:nvPr/>
        </p:nvSpPr>
        <p:spPr>
          <a:xfrm>
            <a:off x="2699792" y="5373216"/>
            <a:ext cx="189735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2946770" y="5247543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</a:t>
            </a:r>
            <a:r>
              <a:rPr lang="it-IT" dirty="0" smtClean="0"/>
              <a:t>iritto a nascere </a:t>
            </a:r>
            <a:r>
              <a:rPr lang="it-IT" dirty="0"/>
              <a:t>s</a:t>
            </a:r>
            <a:r>
              <a:rPr lang="it-IT" dirty="0" smtClean="0"/>
              <a:t>ani</a:t>
            </a:r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2928961" y="5525533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diritto a una morte dignitosa</a:t>
            </a:r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2920644" y="584919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diritto a procreare (figli sani)</a:t>
            </a:r>
            <a:endParaRPr lang="it-IT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2928961" y="6172855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diritto all’identità sessuale</a:t>
            </a:r>
            <a:endParaRPr lang="it-IT" dirty="0"/>
          </a:p>
        </p:txBody>
      </p:sp>
      <p:sp>
        <p:nvSpPr>
          <p:cNvPr id="30" name="Ovale 29"/>
          <p:cNvSpPr/>
          <p:nvPr/>
        </p:nvSpPr>
        <p:spPr>
          <a:xfrm>
            <a:off x="7596336" y="1196752"/>
            <a:ext cx="122413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 generazione</a:t>
            </a:r>
            <a:endParaRPr lang="it-IT" dirty="0"/>
          </a:p>
        </p:txBody>
      </p:sp>
      <p:sp>
        <p:nvSpPr>
          <p:cNvPr id="31" name="Ovale 30"/>
          <p:cNvSpPr/>
          <p:nvPr/>
        </p:nvSpPr>
        <p:spPr>
          <a:xfrm>
            <a:off x="7668344" y="2492896"/>
            <a:ext cx="122413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II generazione</a:t>
            </a:r>
            <a:endParaRPr lang="it-IT" dirty="0"/>
          </a:p>
        </p:txBody>
      </p:sp>
      <p:sp>
        <p:nvSpPr>
          <p:cNvPr id="32" name="Ovale 31"/>
          <p:cNvSpPr/>
          <p:nvPr/>
        </p:nvSpPr>
        <p:spPr>
          <a:xfrm>
            <a:off x="7668344" y="3861048"/>
            <a:ext cx="122413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III generazione</a:t>
            </a:r>
            <a:endParaRPr lang="it-IT" dirty="0"/>
          </a:p>
        </p:txBody>
      </p:sp>
      <p:sp>
        <p:nvSpPr>
          <p:cNvPr id="33" name="Ovale 32"/>
          <p:cNvSpPr/>
          <p:nvPr/>
        </p:nvSpPr>
        <p:spPr>
          <a:xfrm>
            <a:off x="7668344" y="5589240"/>
            <a:ext cx="122413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IV generazione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5112189" y="1609891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olidFill>
                  <a:schemeClr val="bg1"/>
                </a:solidFill>
              </a:rPr>
              <a:t>Eguaglianza formale</a:t>
            </a:r>
            <a:endParaRPr lang="it-IT" i="1" dirty="0">
              <a:solidFill>
                <a:schemeClr val="bg1"/>
              </a:solidFill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4860032" y="2967335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olidFill>
                  <a:schemeClr val="bg1"/>
                </a:solidFill>
              </a:rPr>
              <a:t>Eguaglianza sostanziale</a:t>
            </a:r>
            <a:endParaRPr lang="it-IT" i="1" dirty="0">
              <a:solidFill>
                <a:schemeClr val="bg1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580112" y="406778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Diritti «oltre lo Stato»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782386" y="5373216"/>
            <a:ext cx="16699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Vecchie libertà + nuove tecnologie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1087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ttangolo 25"/>
          <p:cNvSpPr/>
          <p:nvPr/>
        </p:nvSpPr>
        <p:spPr>
          <a:xfrm>
            <a:off x="517591" y="1031793"/>
            <a:ext cx="6912768" cy="33843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683568" y="332656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Storia dei “diritti</a:t>
            </a:r>
            <a:r>
              <a:rPr lang="it-IT" sz="280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”: oggi?</a:t>
            </a:r>
            <a:endParaRPr lang="it-IT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11208" y="2302874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Diritti fondamentali</a:t>
            </a:r>
            <a:endParaRPr lang="it-IT" dirty="0"/>
          </a:p>
        </p:txBody>
      </p:sp>
      <p:sp>
        <p:nvSpPr>
          <p:cNvPr id="6" name="Parentesi graffa aperta 5"/>
          <p:cNvSpPr/>
          <p:nvPr/>
        </p:nvSpPr>
        <p:spPr>
          <a:xfrm>
            <a:off x="2339752" y="1249304"/>
            <a:ext cx="216024" cy="268375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699792" y="1249305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Sicurezza e libertà della persona contro il potere privato</a:t>
            </a:r>
            <a:endParaRPr lang="it-IT" sz="24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699792" y="2355929"/>
            <a:ext cx="4023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liberalizzazione dei mercati  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30" name="Ovale 29"/>
          <p:cNvSpPr/>
          <p:nvPr/>
        </p:nvSpPr>
        <p:spPr>
          <a:xfrm>
            <a:off x="7650658" y="1771075"/>
            <a:ext cx="122413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0 generazione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683416" y="3093221"/>
            <a:ext cx="4527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i="1" dirty="0" smtClean="0">
                <a:solidFill>
                  <a:schemeClr val="bg1"/>
                </a:solidFill>
              </a:rPr>
              <a:t>Deregolamentazione, autoregolamentazione dei mercati, soft law</a:t>
            </a:r>
            <a:endParaRPr lang="it-IT" sz="2400" i="1" dirty="0">
              <a:solidFill>
                <a:schemeClr val="bg1"/>
              </a:solidFill>
            </a:endParaRPr>
          </a:p>
        </p:txBody>
      </p:sp>
      <p:sp>
        <p:nvSpPr>
          <p:cNvPr id="25" name="Freccia in giù 24"/>
          <p:cNvSpPr/>
          <p:nvPr/>
        </p:nvSpPr>
        <p:spPr>
          <a:xfrm>
            <a:off x="1475656" y="4581128"/>
            <a:ext cx="14401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CasellaDiTesto 34"/>
          <p:cNvSpPr txBox="1"/>
          <p:nvPr/>
        </p:nvSpPr>
        <p:spPr>
          <a:xfrm>
            <a:off x="517591" y="5589240"/>
            <a:ext cx="4608512" cy="64633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FF00"/>
                </a:solidFill>
              </a:rPr>
              <a:t>Recessione dello Stato nazionale e della regolazione pubblica</a:t>
            </a:r>
            <a:endParaRPr lang="it-IT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7227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430</Words>
  <Application>Microsoft Office PowerPoint</Application>
  <PresentationFormat>Presentazione su schermo (4:3)</PresentationFormat>
  <Paragraphs>95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roberto</dc:creator>
  <cp:lastModifiedBy>roberto bin</cp:lastModifiedBy>
  <cp:revision>16</cp:revision>
  <dcterms:created xsi:type="dcterms:W3CDTF">2012-12-03T10:00:56Z</dcterms:created>
  <dcterms:modified xsi:type="dcterms:W3CDTF">2018-12-03T10:02:30Z</dcterms:modified>
</cp:coreProperties>
</file>